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1"/>
  </p:notesMasterIdLst>
  <p:handoutMasterIdLst>
    <p:handoutMasterId r:id="rId22"/>
  </p:handoutMasterIdLst>
  <p:sldIdLst>
    <p:sldId id="277" r:id="rId3"/>
    <p:sldId id="265" r:id="rId4"/>
    <p:sldId id="303" r:id="rId5"/>
    <p:sldId id="304" r:id="rId6"/>
    <p:sldId id="281" r:id="rId7"/>
    <p:sldId id="305" r:id="rId8"/>
    <p:sldId id="292" r:id="rId9"/>
    <p:sldId id="306" r:id="rId10"/>
    <p:sldId id="307" r:id="rId11"/>
    <p:sldId id="308" r:id="rId12"/>
    <p:sldId id="293" r:id="rId13"/>
    <p:sldId id="309" r:id="rId14"/>
    <p:sldId id="310" r:id="rId15"/>
    <p:sldId id="301" r:id="rId16"/>
    <p:sldId id="311" r:id="rId17"/>
    <p:sldId id="302" r:id="rId18"/>
    <p:sldId id="284"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9" y="1085083"/>
            <a:ext cx="9632408" cy="657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DEPARTMENT: ALL ACADEMIC UNITS </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Bachelor of Engineering (All Sections)</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Prepared </a:t>
            </a:r>
            <a:r>
              <a:rPr lang="en-US" sz="3200" dirty="0">
                <a:latin typeface="Times New Roman" pitchFamily="18" charset="0"/>
                <a:ea typeface="Calibri" panose="020F0502020204030204" pitchFamily="34" charset="0"/>
                <a:cs typeface="Times New Roman" panose="02020603050405020304" pitchFamily="18" charset="0"/>
              </a:rPr>
              <a:t>by: </a:t>
            </a:r>
            <a:r>
              <a:rPr lang="en-US" sz="3200" dirty="0" err="1">
                <a:latin typeface="Times New Roman" pitchFamily="18" charset="0"/>
                <a:ea typeface="Calibri" panose="020F0502020204030204" pitchFamily="34" charset="0"/>
                <a:cs typeface="Times New Roman" panose="02020603050405020304" pitchFamily="18" charset="0"/>
              </a:rPr>
              <a:t>Anu</a:t>
            </a:r>
            <a:r>
              <a:rPr lang="en-US" sz="3200" dirty="0">
                <a:latin typeface="Times New Roman" pitchFamily="18" charset="0"/>
                <a:ea typeface="Calibri" panose="020F0502020204030204" pitchFamily="34" charset="0"/>
                <a:cs typeface="Times New Roman" panose="02020603050405020304" pitchFamily="18" charset="0"/>
              </a:rPr>
              <a:t> </a:t>
            </a:r>
            <a:r>
              <a:rPr lang="en-US" sz="3200" dirty="0" err="1">
                <a:latin typeface="Times New Roman" pitchFamily="18" charset="0"/>
                <a:ea typeface="Calibri" panose="020F0502020204030204" pitchFamily="34" charset="0"/>
                <a:cs typeface="Times New Roman" panose="02020603050405020304" pitchFamily="18" charset="0"/>
              </a:rPr>
              <a:t>Kapoor</a:t>
            </a:r>
            <a:r>
              <a:rPr lang="en-US" sz="3200" dirty="0">
                <a:latin typeface="Times New Roman"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2775" y="1753666"/>
            <a:ext cx="4232180" cy="5104334"/>
          </a:xfrm>
        </p:spPr>
        <p:txBody>
          <a:bodyPr>
            <a:normAutofit/>
          </a:bodyPr>
          <a:lstStyle/>
          <a:p>
            <a:pPr marL="342900" indent="-342900" algn="just">
              <a:buFont typeface="Wingdings" pitchFamily="2" charset="2"/>
              <a:buChar char="v"/>
            </a:pPr>
            <a:r>
              <a:rPr lang="en-US" sz="2400" dirty="0"/>
              <a:t>HV of 10kV applied across the gas- </a:t>
            </a:r>
            <a:r>
              <a:rPr lang="en-US" sz="2400" b="1" i="1" dirty="0">
                <a:solidFill>
                  <a:srgbClr val="FF0000"/>
                </a:solidFill>
              </a:rPr>
              <a:t>ionizes the gas</a:t>
            </a:r>
          </a:p>
          <a:p>
            <a:pPr marL="342900" indent="-342900" algn="just">
              <a:buFont typeface="Wingdings" pitchFamily="2" charset="2"/>
              <a:buChar char="v"/>
            </a:pPr>
            <a:r>
              <a:rPr lang="en-US" sz="2400" dirty="0"/>
              <a:t>Electrons &amp; ions accelerated towards anode and cathode</a:t>
            </a:r>
          </a:p>
          <a:p>
            <a:pPr marL="342900" indent="-342900" algn="just">
              <a:buFont typeface="Wingdings" pitchFamily="2" charset="2"/>
              <a:buChar char="v"/>
            </a:pPr>
            <a:r>
              <a:rPr lang="en-US" sz="2400" dirty="0"/>
              <a:t>Electrons being smaller in mass acquire higher velocity</a:t>
            </a:r>
          </a:p>
          <a:p>
            <a:pPr marL="342900" indent="-342900" algn="just">
              <a:buFont typeface="Wingdings" pitchFamily="2" charset="2"/>
              <a:buChar char="v"/>
            </a:pPr>
            <a:r>
              <a:rPr lang="en-US" sz="2400" b="1" i="1" dirty="0">
                <a:solidFill>
                  <a:srgbClr val="FF0000"/>
                </a:solidFill>
              </a:rPr>
              <a:t>Electrons transfer K.E. to He atoms </a:t>
            </a:r>
            <a:r>
              <a:rPr lang="en-US" sz="2400" dirty="0"/>
              <a:t>through inelastic collisions</a:t>
            </a:r>
          </a:p>
          <a:p>
            <a:pPr marL="342900" indent="-342900" algn="just">
              <a:buFont typeface="Wingdings" pitchFamily="2" charset="2"/>
              <a:buChar char="v"/>
            </a:pPr>
            <a:r>
              <a:rPr lang="en-US" sz="2400" dirty="0"/>
              <a:t>He atoms excited to levels F2 &amp; F3 </a:t>
            </a:r>
            <a:r>
              <a:rPr lang="en-US" sz="2400" b="1" i="1" dirty="0">
                <a:solidFill>
                  <a:srgbClr val="FF0000"/>
                </a:solidFill>
              </a:rPr>
              <a:t>metastable levels</a:t>
            </a:r>
            <a:endParaRPr lang="en-US" sz="2400" dirty="0">
              <a:solidFill>
                <a:srgbClr val="FF0000"/>
              </a:solidFill>
            </a:endParaRPr>
          </a:p>
          <a:p>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10</a:t>
            </a:fld>
            <a:endParaRPr lang="en-US"/>
          </a:p>
        </p:txBody>
      </p:sp>
      <p:sp>
        <p:nvSpPr>
          <p:cNvPr id="6" name="AutoShape 2" descr="Helium Neon laser - Construction and W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elium Neon laser - Construction and Wor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descr="https://winnerscience.com/wp-content/uploads/2011/04/helium-neon-laser-working.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winnerscience.com/wp-content/uploads/2011/04/helium-neon-laser-working.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ttps://winnerscience.com/wp-content/uploads/2011/04/helium-neon-laser-working.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Working of Helium Neon Laser | Winner Science"/>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Working of Helium Neon Laser | Winner Science"/>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43" name="Picture 11" descr="C:\Users\DELL INSPIRON\Pictures\helium-neon-laser-wor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318" y="1746912"/>
            <a:ext cx="6290481" cy="4612945"/>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3" descr="Working of Helium Neon Laser | Winner Science"/>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2333297" y="646316"/>
            <a:ext cx="7998057" cy="769441"/>
          </a:xfrm>
          <a:prstGeom prst="rect">
            <a:avLst/>
          </a:prstGeom>
        </p:spPr>
        <p:txBody>
          <a:bodyPr wrap="square">
            <a:spAutoFit/>
          </a:bodyPr>
          <a:lstStyle/>
          <a:p>
            <a:r>
              <a:rPr lang="en-US" sz="4400" b="1" dirty="0">
                <a:latin typeface="Casper Bold"/>
              </a:rPr>
              <a:t>WORKING OF He-Ne LASER</a:t>
            </a:r>
          </a:p>
        </p:txBody>
      </p:sp>
      <p:sp>
        <p:nvSpPr>
          <p:cNvPr id="16" name="TextBox 15"/>
          <p:cNvSpPr txBox="1"/>
          <p:nvPr/>
        </p:nvSpPr>
        <p:spPr>
          <a:xfrm>
            <a:off x="6260727" y="6519006"/>
            <a:ext cx="3286684" cy="338554"/>
          </a:xfrm>
          <a:prstGeom prst="rect">
            <a:avLst/>
          </a:prstGeom>
          <a:noFill/>
        </p:spPr>
        <p:txBody>
          <a:bodyPr wrap="square" rtlCol="0">
            <a:spAutoFit/>
          </a:bodyPr>
          <a:lstStyle/>
          <a:p>
            <a:r>
              <a:rPr lang="en-US" sz="1600" dirty="0"/>
              <a:t>Figure 5 He-Ne Laser [8]</a:t>
            </a:r>
          </a:p>
        </p:txBody>
      </p:sp>
    </p:spTree>
    <p:extLst>
      <p:ext uri="{BB962C8B-B14F-4D97-AF65-F5344CB8AC3E}">
        <p14:creationId xmlns:p14="http://schemas.microsoft.com/office/powerpoint/2010/main" val="13893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700728" y="1910687"/>
            <a:ext cx="4471773" cy="4946873"/>
          </a:xfrm>
        </p:spPr>
        <p:txBody>
          <a:bodyPr>
            <a:normAutofit lnSpcReduction="10000"/>
          </a:bodyPr>
          <a:lstStyle/>
          <a:p>
            <a:pPr marL="285750" indent="-285750" algn="just">
              <a:buFont typeface="Wingdings" pitchFamily="2" charset="2"/>
              <a:buChar char="v"/>
            </a:pPr>
            <a:r>
              <a:rPr lang="en-US" sz="2400" dirty="0"/>
              <a:t>He transfer energy to Ne-atom through collisions -</a:t>
            </a:r>
            <a:r>
              <a:rPr lang="en-US" sz="2400" b="1" i="1" dirty="0">
                <a:solidFill>
                  <a:srgbClr val="FF0000"/>
                </a:solidFill>
              </a:rPr>
              <a:t>Resonant transfer of energy.</a:t>
            </a:r>
            <a:r>
              <a:rPr lang="en-US" sz="2400" dirty="0"/>
              <a:t> Possible in He-Ne atoms</a:t>
            </a:r>
            <a:endParaRPr lang="en-US" sz="2400" b="1" i="1" dirty="0">
              <a:solidFill>
                <a:srgbClr val="FF0000"/>
              </a:solidFill>
            </a:endParaRPr>
          </a:p>
          <a:p>
            <a:pPr marL="285750" indent="-285750" algn="just">
              <a:buFont typeface="Wingdings" pitchFamily="2" charset="2"/>
              <a:buChar char="v"/>
            </a:pPr>
            <a:r>
              <a:rPr lang="en-US" sz="2400" dirty="0"/>
              <a:t>Ne-atoms being heavy, could not be pumped up efficiently without He-atoms</a:t>
            </a:r>
          </a:p>
          <a:p>
            <a:pPr marL="342900" indent="-342900" algn="just">
              <a:buFont typeface="Wingdings" pitchFamily="2" charset="2"/>
              <a:buChar char="v"/>
            </a:pPr>
            <a:r>
              <a:rPr lang="en-US" sz="2400" dirty="0"/>
              <a:t>Role of He-atoms is to excite Ne-atoms and cause P.I.</a:t>
            </a:r>
          </a:p>
          <a:p>
            <a:pPr marL="342900" indent="-342900" algn="just">
              <a:buFont typeface="Wingdings" pitchFamily="2" charset="2"/>
              <a:buChar char="v"/>
            </a:pPr>
            <a:r>
              <a:rPr lang="en-US" sz="2400" dirty="0"/>
              <a:t>Probability to transfer energy from He-Ne is more ; 10 He per 1 Ne atoms.</a:t>
            </a:r>
          </a:p>
          <a:p>
            <a:pPr marL="342900" indent="-342900" algn="just">
              <a:buFont typeface="Wingdings" pitchFamily="2" charset="2"/>
              <a:buChar char="v"/>
            </a:pPr>
            <a:r>
              <a:rPr lang="en-US" sz="2400" b="1" i="1" dirty="0">
                <a:solidFill>
                  <a:srgbClr val="FF0000"/>
                </a:solidFill>
              </a:rPr>
              <a:t>Reverse probability i.e. Ne-He is extremely small</a:t>
            </a:r>
          </a:p>
          <a:p>
            <a:pPr marL="285750" indent="-285750">
              <a:buFont typeface="Wingdings" pitchFamily="2" charset="2"/>
              <a:buChar char="v"/>
            </a:pPr>
            <a:endParaRPr lang="en-US" sz="2400" dirty="0">
              <a:solidFill>
                <a:srgbClr val="FF0000"/>
              </a:solidFill>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11</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427891" y="646316"/>
            <a:ext cx="7903464" cy="769441"/>
          </a:xfrm>
          <a:prstGeom prst="rect">
            <a:avLst/>
          </a:prstGeom>
        </p:spPr>
        <p:txBody>
          <a:bodyPr wrap="square">
            <a:spAutoFit/>
          </a:bodyPr>
          <a:lstStyle/>
          <a:p>
            <a:r>
              <a:rPr lang="en-US" sz="4400" b="1" dirty="0">
                <a:latin typeface="Casper Bold"/>
              </a:rPr>
              <a:t>WORKING OF He-Ne LASER</a:t>
            </a:r>
          </a:p>
        </p:txBody>
      </p:sp>
      <p:pic>
        <p:nvPicPr>
          <p:cNvPr id="14" name="Picture 11" descr="C:\Users\DELL INSPIRON\Pictures\helium-neon-laser-wor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294" y="1711655"/>
            <a:ext cx="6290481" cy="46129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260727" y="6519006"/>
            <a:ext cx="3286684" cy="338554"/>
          </a:xfrm>
          <a:prstGeom prst="rect">
            <a:avLst/>
          </a:prstGeom>
          <a:noFill/>
        </p:spPr>
        <p:txBody>
          <a:bodyPr wrap="square" rtlCol="0">
            <a:spAutoFit/>
          </a:bodyPr>
          <a:lstStyle/>
          <a:p>
            <a:r>
              <a:rPr lang="en-US" sz="1600" dirty="0"/>
              <a:t>Figure 6 He-Ne Laser [8]</a:t>
            </a:r>
          </a:p>
        </p:txBody>
      </p:sp>
    </p:spTree>
    <p:extLst>
      <p:ext uri="{BB962C8B-B14F-4D97-AF65-F5344CB8AC3E}">
        <p14:creationId xmlns:p14="http://schemas.microsoft.com/office/powerpoint/2010/main" val="381059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700728" y="1760561"/>
            <a:ext cx="4471773" cy="5213445"/>
          </a:xfrm>
        </p:spPr>
        <p:txBody>
          <a:bodyPr>
            <a:normAutofit fontScale="92500" lnSpcReduction="10000"/>
          </a:bodyPr>
          <a:lstStyle/>
          <a:p>
            <a:pPr marL="342900" indent="-342900">
              <a:buFont typeface="Wingdings" pitchFamily="2" charset="2"/>
              <a:buChar char="v"/>
            </a:pPr>
            <a:r>
              <a:rPr lang="en-US" sz="2400" dirty="0"/>
              <a:t>E4 &amp; E6 levels in Ne ; </a:t>
            </a:r>
            <a:r>
              <a:rPr lang="en-US" sz="2400" b="1" i="1" dirty="0">
                <a:solidFill>
                  <a:srgbClr val="FF0000"/>
                </a:solidFill>
              </a:rPr>
              <a:t>Metastable States</a:t>
            </a:r>
            <a:r>
              <a:rPr lang="en-US" sz="2400" b="1" dirty="0"/>
              <a:t> </a:t>
            </a:r>
            <a:r>
              <a:rPr lang="en-US" sz="2400" dirty="0"/>
              <a:t>Accumulation of atoms</a:t>
            </a:r>
          </a:p>
          <a:p>
            <a:pPr marL="342900" indent="-342900">
              <a:buFont typeface="Wingdings" pitchFamily="2" charset="2"/>
              <a:buChar char="v"/>
            </a:pPr>
            <a:r>
              <a:rPr lang="en-US" sz="2400" dirty="0"/>
              <a:t>Population inversion between </a:t>
            </a:r>
            <a:r>
              <a:rPr lang="en-US" sz="2400" b="1" i="1" dirty="0">
                <a:solidFill>
                  <a:srgbClr val="FF0000"/>
                </a:solidFill>
              </a:rPr>
              <a:t>E6 and E5, E3</a:t>
            </a:r>
            <a:r>
              <a:rPr lang="en-US" sz="2400" dirty="0">
                <a:solidFill>
                  <a:srgbClr val="FF0000"/>
                </a:solidFill>
              </a:rPr>
              <a:t> </a:t>
            </a:r>
            <a:r>
              <a:rPr lang="en-US" sz="2400" dirty="0"/>
              <a:t>levels &amp; </a:t>
            </a:r>
            <a:r>
              <a:rPr lang="en-US" sz="2400" b="1" i="1" dirty="0">
                <a:solidFill>
                  <a:srgbClr val="0070C0"/>
                </a:solidFill>
              </a:rPr>
              <a:t>E4 and E3 </a:t>
            </a:r>
            <a:r>
              <a:rPr lang="en-US" sz="2400" dirty="0"/>
              <a:t>levels</a:t>
            </a:r>
          </a:p>
          <a:p>
            <a:pPr marL="342900" indent="-342900">
              <a:buFont typeface="Wingdings" pitchFamily="2" charset="2"/>
              <a:buChar char="v"/>
            </a:pPr>
            <a:r>
              <a:rPr lang="en-US" sz="2400" dirty="0"/>
              <a:t>Lasing takes place and light is produced corresponding to</a:t>
            </a:r>
          </a:p>
          <a:p>
            <a:r>
              <a:rPr lang="en-US" sz="2400" dirty="0"/>
              <a:t>     </a:t>
            </a:r>
            <a:r>
              <a:rPr lang="en-US" sz="2400" b="1" dirty="0">
                <a:solidFill>
                  <a:srgbClr val="FF0000"/>
                </a:solidFill>
              </a:rPr>
              <a:t>E6               E5 </a:t>
            </a:r>
          </a:p>
          <a:p>
            <a:r>
              <a:rPr lang="en-US" sz="2400" b="1" dirty="0">
                <a:solidFill>
                  <a:srgbClr val="FF0000"/>
                </a:solidFill>
              </a:rPr>
              <a:t>     E6               E3</a:t>
            </a:r>
          </a:p>
          <a:p>
            <a:r>
              <a:rPr lang="en-US" sz="2400" b="1" dirty="0">
                <a:solidFill>
                  <a:srgbClr val="FF0000"/>
                </a:solidFill>
              </a:rPr>
              <a:t>     E4               E3</a:t>
            </a:r>
          </a:p>
          <a:p>
            <a:pPr marL="342900" indent="-342900">
              <a:buFont typeface="Wingdings" pitchFamily="2" charset="2"/>
              <a:buChar char="v"/>
            </a:pPr>
            <a:r>
              <a:rPr lang="en-US" sz="2400" b="1" i="1" dirty="0"/>
              <a:t>Ne-atoms in level E3 decays rapidly to E2 </a:t>
            </a:r>
          </a:p>
          <a:p>
            <a:pPr marL="342900" indent="-342900">
              <a:buFont typeface="Wingdings" pitchFamily="2" charset="2"/>
              <a:buChar char="v"/>
            </a:pPr>
            <a:r>
              <a:rPr lang="en-US" sz="2400" dirty="0"/>
              <a:t>E2 to E1 transition induced by collisions with walls of discharge tube.</a:t>
            </a:r>
          </a:p>
          <a:p>
            <a:endParaRPr lang="en-US" sz="24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12</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0" descr="HeNe_Laser_Levels.png"/>
          <p:cNvPicPr>
            <a:picLocks noChangeAspect="1"/>
          </p:cNvPicPr>
          <p:nvPr/>
        </p:nvPicPr>
        <p:blipFill>
          <a:blip r:embed="rId2" cstate="print"/>
          <a:stretch>
            <a:fillRect/>
          </a:stretch>
        </p:blipFill>
        <p:spPr>
          <a:xfrm>
            <a:off x="5172500" y="1607281"/>
            <a:ext cx="6181300" cy="4911725"/>
          </a:xfrm>
          <a:prstGeom prst="rect">
            <a:avLst/>
          </a:prstGeom>
        </p:spPr>
      </p:pic>
      <p:sp>
        <p:nvSpPr>
          <p:cNvPr id="13" name="Rectangle 12"/>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555845" y="4176215"/>
            <a:ext cx="5459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28549" y="4622041"/>
            <a:ext cx="5459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528549" y="4956413"/>
            <a:ext cx="5459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307773" y="1760561"/>
            <a:ext cx="1050878" cy="10645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Elbow Connector 24"/>
          <p:cNvCxnSpPr/>
          <p:nvPr/>
        </p:nvCxnSpPr>
        <p:spPr>
          <a:xfrm rot="16200000" flipH="1">
            <a:off x="9219062" y="2354238"/>
            <a:ext cx="1514902" cy="1119117"/>
          </a:xfrm>
          <a:prstGeom prst="bentConnector3">
            <a:avLst/>
          </a:prstGeom>
          <a:ln>
            <a:solidFill>
              <a:srgbClr val="002060"/>
            </a:solidFill>
            <a:tailEnd type="arrow"/>
          </a:ln>
          <a:effectLst>
            <a:glow rad="1397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Left Brace 25"/>
          <p:cNvSpPr/>
          <p:nvPr/>
        </p:nvSpPr>
        <p:spPr>
          <a:xfrm>
            <a:off x="8939284" y="2913796"/>
            <a:ext cx="477670" cy="757452"/>
          </a:xfrm>
          <a:prstGeom prst="leftBrace">
            <a:avLst/>
          </a:prstGeom>
          <a:ln>
            <a:solidFill>
              <a:srgbClr val="FF0000"/>
            </a:solidFill>
          </a:ln>
          <a:effectLst>
            <a:glow rad="228600">
              <a:schemeClr val="accent2">
                <a:satMod val="175000"/>
                <a:alpha val="40000"/>
              </a:schemeClr>
            </a:glow>
          </a:effectLst>
          <a:scene3d>
            <a:camera prst="isometricOffAxis2Right"/>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9547411" y="5773003"/>
            <a:ext cx="633819" cy="369332"/>
          </a:xfrm>
          <a:prstGeom prst="rect">
            <a:avLst/>
          </a:prstGeom>
          <a:noFill/>
        </p:spPr>
        <p:txBody>
          <a:bodyPr wrap="square" rtlCol="0">
            <a:spAutoFit/>
          </a:bodyPr>
          <a:lstStyle/>
          <a:p>
            <a:r>
              <a:rPr lang="en-US" b="1" dirty="0">
                <a:solidFill>
                  <a:srgbClr val="00B050"/>
                </a:solidFill>
              </a:rPr>
              <a:t>E1</a:t>
            </a:r>
          </a:p>
        </p:txBody>
      </p:sp>
      <p:sp>
        <p:nvSpPr>
          <p:cNvPr id="28" name="TextBox 27"/>
          <p:cNvSpPr txBox="1"/>
          <p:nvPr/>
        </p:nvSpPr>
        <p:spPr>
          <a:xfrm>
            <a:off x="9547411" y="4462818"/>
            <a:ext cx="633819" cy="368489"/>
          </a:xfrm>
          <a:prstGeom prst="rect">
            <a:avLst/>
          </a:prstGeom>
          <a:noFill/>
        </p:spPr>
        <p:txBody>
          <a:bodyPr wrap="square" rtlCol="0">
            <a:spAutoFit/>
          </a:bodyPr>
          <a:lstStyle/>
          <a:p>
            <a:r>
              <a:rPr lang="en-US" b="1" dirty="0">
                <a:solidFill>
                  <a:srgbClr val="00B050"/>
                </a:solidFill>
              </a:rPr>
              <a:t>E2</a:t>
            </a:r>
          </a:p>
        </p:txBody>
      </p:sp>
      <p:sp>
        <p:nvSpPr>
          <p:cNvPr id="29" name="TextBox 28"/>
          <p:cNvSpPr txBox="1"/>
          <p:nvPr/>
        </p:nvSpPr>
        <p:spPr>
          <a:xfrm>
            <a:off x="11131550" y="3486582"/>
            <a:ext cx="444500" cy="369332"/>
          </a:xfrm>
          <a:prstGeom prst="rect">
            <a:avLst/>
          </a:prstGeom>
          <a:noFill/>
        </p:spPr>
        <p:txBody>
          <a:bodyPr wrap="square" rtlCol="0">
            <a:spAutoFit/>
          </a:bodyPr>
          <a:lstStyle/>
          <a:p>
            <a:r>
              <a:rPr lang="en-US" b="1" dirty="0">
                <a:solidFill>
                  <a:srgbClr val="00B050"/>
                </a:solidFill>
              </a:rPr>
              <a:t>E3</a:t>
            </a:r>
          </a:p>
        </p:txBody>
      </p:sp>
      <p:sp>
        <p:nvSpPr>
          <p:cNvPr id="30" name="TextBox 29"/>
          <p:cNvSpPr txBox="1"/>
          <p:nvPr/>
        </p:nvSpPr>
        <p:spPr>
          <a:xfrm>
            <a:off x="8421853" y="2455755"/>
            <a:ext cx="517431" cy="369332"/>
          </a:xfrm>
          <a:prstGeom prst="rect">
            <a:avLst/>
          </a:prstGeom>
          <a:noFill/>
        </p:spPr>
        <p:txBody>
          <a:bodyPr wrap="square" rtlCol="0">
            <a:spAutoFit/>
          </a:bodyPr>
          <a:lstStyle/>
          <a:p>
            <a:r>
              <a:rPr lang="en-US" b="1" dirty="0">
                <a:solidFill>
                  <a:srgbClr val="00B050"/>
                </a:solidFill>
              </a:rPr>
              <a:t>E4</a:t>
            </a:r>
          </a:p>
        </p:txBody>
      </p:sp>
      <p:sp>
        <p:nvSpPr>
          <p:cNvPr id="31" name="TextBox 30"/>
          <p:cNvSpPr txBox="1"/>
          <p:nvPr/>
        </p:nvSpPr>
        <p:spPr>
          <a:xfrm>
            <a:off x="11217276" y="2292824"/>
            <a:ext cx="444500" cy="382137"/>
          </a:xfrm>
          <a:prstGeom prst="rect">
            <a:avLst/>
          </a:prstGeom>
          <a:noFill/>
        </p:spPr>
        <p:txBody>
          <a:bodyPr wrap="square" rtlCol="0">
            <a:spAutoFit/>
          </a:bodyPr>
          <a:lstStyle/>
          <a:p>
            <a:r>
              <a:rPr lang="en-US" b="1" dirty="0">
                <a:solidFill>
                  <a:srgbClr val="00B050"/>
                </a:solidFill>
              </a:rPr>
              <a:t>E5</a:t>
            </a:r>
          </a:p>
        </p:txBody>
      </p:sp>
      <p:sp>
        <p:nvSpPr>
          <p:cNvPr id="32" name="TextBox 31"/>
          <p:cNvSpPr txBox="1"/>
          <p:nvPr/>
        </p:nvSpPr>
        <p:spPr>
          <a:xfrm>
            <a:off x="8379725" y="1760561"/>
            <a:ext cx="559559" cy="369332"/>
          </a:xfrm>
          <a:prstGeom prst="rect">
            <a:avLst/>
          </a:prstGeom>
          <a:noFill/>
        </p:spPr>
        <p:txBody>
          <a:bodyPr wrap="square" rtlCol="0">
            <a:spAutoFit/>
          </a:bodyPr>
          <a:lstStyle/>
          <a:p>
            <a:r>
              <a:rPr lang="en-US" b="1" dirty="0">
                <a:solidFill>
                  <a:srgbClr val="00B050"/>
                </a:solidFill>
              </a:rPr>
              <a:t>E6</a:t>
            </a:r>
          </a:p>
        </p:txBody>
      </p:sp>
      <p:sp>
        <p:nvSpPr>
          <p:cNvPr id="33" name="TextBox 32"/>
          <p:cNvSpPr txBox="1"/>
          <p:nvPr/>
        </p:nvSpPr>
        <p:spPr>
          <a:xfrm>
            <a:off x="5489409" y="5773003"/>
            <a:ext cx="633819" cy="369332"/>
          </a:xfrm>
          <a:prstGeom prst="rect">
            <a:avLst/>
          </a:prstGeom>
          <a:noFill/>
        </p:spPr>
        <p:txBody>
          <a:bodyPr wrap="square" rtlCol="0">
            <a:spAutoFit/>
          </a:bodyPr>
          <a:lstStyle/>
          <a:p>
            <a:r>
              <a:rPr lang="en-US" b="1" dirty="0">
                <a:solidFill>
                  <a:srgbClr val="00B050"/>
                </a:solidFill>
              </a:rPr>
              <a:t>F1</a:t>
            </a:r>
          </a:p>
        </p:txBody>
      </p:sp>
      <p:sp>
        <p:nvSpPr>
          <p:cNvPr id="34" name="TextBox 33"/>
          <p:cNvSpPr txBox="1"/>
          <p:nvPr/>
        </p:nvSpPr>
        <p:spPr>
          <a:xfrm>
            <a:off x="5489409" y="2674961"/>
            <a:ext cx="633819" cy="369332"/>
          </a:xfrm>
          <a:prstGeom prst="rect">
            <a:avLst/>
          </a:prstGeom>
          <a:noFill/>
        </p:spPr>
        <p:txBody>
          <a:bodyPr wrap="square" rtlCol="0">
            <a:spAutoFit/>
          </a:bodyPr>
          <a:lstStyle/>
          <a:p>
            <a:r>
              <a:rPr lang="en-US" b="1" dirty="0">
                <a:solidFill>
                  <a:srgbClr val="00B050"/>
                </a:solidFill>
              </a:rPr>
              <a:t>F2</a:t>
            </a:r>
          </a:p>
        </p:txBody>
      </p:sp>
      <p:sp>
        <p:nvSpPr>
          <p:cNvPr id="35" name="TextBox 34"/>
          <p:cNvSpPr txBox="1"/>
          <p:nvPr/>
        </p:nvSpPr>
        <p:spPr>
          <a:xfrm>
            <a:off x="5979994" y="1760561"/>
            <a:ext cx="633819" cy="369332"/>
          </a:xfrm>
          <a:prstGeom prst="rect">
            <a:avLst/>
          </a:prstGeom>
          <a:noFill/>
        </p:spPr>
        <p:txBody>
          <a:bodyPr wrap="square" rtlCol="0">
            <a:spAutoFit/>
          </a:bodyPr>
          <a:lstStyle/>
          <a:p>
            <a:r>
              <a:rPr lang="en-US" b="1" dirty="0">
                <a:solidFill>
                  <a:srgbClr val="00B050"/>
                </a:solidFill>
              </a:rPr>
              <a:t>F3</a:t>
            </a:r>
          </a:p>
        </p:txBody>
      </p:sp>
      <p:sp>
        <p:nvSpPr>
          <p:cNvPr id="36" name="Rectangle 35"/>
          <p:cNvSpPr/>
          <p:nvPr/>
        </p:nvSpPr>
        <p:spPr>
          <a:xfrm>
            <a:off x="2333297" y="646316"/>
            <a:ext cx="7998057" cy="769441"/>
          </a:xfrm>
          <a:prstGeom prst="rect">
            <a:avLst/>
          </a:prstGeom>
        </p:spPr>
        <p:txBody>
          <a:bodyPr wrap="square">
            <a:spAutoFit/>
          </a:bodyPr>
          <a:lstStyle/>
          <a:p>
            <a:r>
              <a:rPr lang="en-US" sz="4400" b="1" dirty="0">
                <a:latin typeface="Casper Bold"/>
              </a:rPr>
              <a:t>WORKING OF He-Ne LASER</a:t>
            </a:r>
          </a:p>
        </p:txBody>
      </p:sp>
      <p:sp>
        <p:nvSpPr>
          <p:cNvPr id="24" name="TextBox 23"/>
          <p:cNvSpPr txBox="1"/>
          <p:nvPr/>
        </p:nvSpPr>
        <p:spPr>
          <a:xfrm>
            <a:off x="6260727" y="6519006"/>
            <a:ext cx="3286684" cy="338554"/>
          </a:xfrm>
          <a:prstGeom prst="rect">
            <a:avLst/>
          </a:prstGeom>
          <a:noFill/>
        </p:spPr>
        <p:txBody>
          <a:bodyPr wrap="square" rtlCol="0">
            <a:spAutoFit/>
          </a:bodyPr>
          <a:lstStyle/>
          <a:p>
            <a:r>
              <a:rPr lang="en-US" sz="1600" dirty="0"/>
              <a:t>Figure 7 He-Ne Laser [8]</a:t>
            </a:r>
          </a:p>
        </p:txBody>
      </p:sp>
    </p:spTree>
    <p:extLst>
      <p:ext uri="{BB962C8B-B14F-4D97-AF65-F5344CB8AC3E}">
        <p14:creationId xmlns:p14="http://schemas.microsoft.com/office/powerpoint/2010/main" val="383842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circle(in)">
                                      <p:cBhvr>
                                        <p:cTn id="33" dur="2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barn(inVertical)">
                                      <p:cBhvr>
                                        <p:cTn id="38" dur="500"/>
                                        <p:tgtEl>
                                          <p:spTgt spid="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circle(in)">
                                      <p:cBhvr>
                                        <p:cTn id="49" dur="20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barn(inVertical)">
                                      <p:cBhvr>
                                        <p:cTn id="54" dur="500"/>
                                        <p:tgtEl>
                                          <p:spTgt spid="4">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heel(1)">
                                      <p:cBhvr>
                                        <p:cTn id="66" dur="20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animEffect transition="in" filter="barn(inVertical)">
                                      <p:cBhvr>
                                        <p:cTn id="71" dur="500"/>
                                        <p:tgtEl>
                                          <p:spTgt spid="4">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
                                            <p:txEl>
                                              <p:pRg st="7" end="7"/>
                                            </p:txEl>
                                          </p:spTgt>
                                        </p:tgtEl>
                                        <p:attrNameLst>
                                          <p:attrName>style.visibility</p:attrName>
                                        </p:attrNameLst>
                                      </p:cBhvr>
                                      <p:to>
                                        <p:strVal val="visible"/>
                                      </p:to>
                                    </p:set>
                                    <p:animEffect transition="in" filter="barn(inVertical)">
                                      <p:cBhvr>
                                        <p:cTn id="7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700728" y="1910687"/>
            <a:ext cx="10653072" cy="3357349"/>
          </a:xfrm>
        </p:spPr>
        <p:txBody>
          <a:bodyPr>
            <a:normAutofit/>
          </a:bodyPr>
          <a:lstStyle/>
          <a:p>
            <a:pPr marL="342900" indent="-342900">
              <a:lnSpc>
                <a:spcPct val="150000"/>
              </a:lnSpc>
              <a:buFont typeface="Wingdings" pitchFamily="2" charset="2"/>
              <a:buChar char="v"/>
            </a:pPr>
            <a:r>
              <a:rPr lang="en-US" sz="2400" dirty="0">
                <a:solidFill>
                  <a:srgbClr val="FF0000"/>
                </a:solidFill>
              </a:rPr>
              <a:t>From E6 to E5 transitions; </a:t>
            </a:r>
            <a:r>
              <a:rPr lang="de-DE" sz="2400" dirty="0">
                <a:solidFill>
                  <a:srgbClr val="FF0000"/>
                </a:solidFill>
              </a:rPr>
              <a:t>laser beam in IR region at 3390 nm </a:t>
            </a:r>
            <a:endParaRPr lang="de-DE" sz="2400" dirty="0"/>
          </a:p>
          <a:p>
            <a:pPr marL="342900" indent="-342900">
              <a:lnSpc>
                <a:spcPct val="150000"/>
              </a:lnSpc>
              <a:buFont typeface="Wingdings" pitchFamily="2" charset="2"/>
              <a:buChar char="v"/>
            </a:pPr>
            <a:r>
              <a:rPr lang="en-US" sz="2400" dirty="0">
                <a:solidFill>
                  <a:srgbClr val="0070C0"/>
                </a:solidFill>
              </a:rPr>
              <a:t>From E4 to E3 transitions; laser beam at wavelength of 1150 nm</a:t>
            </a:r>
            <a:endParaRPr lang="en-US" sz="2400" dirty="0"/>
          </a:p>
          <a:p>
            <a:pPr marL="342900" indent="-342900">
              <a:lnSpc>
                <a:spcPct val="150000"/>
              </a:lnSpc>
              <a:buFont typeface="Wingdings" pitchFamily="2" charset="2"/>
              <a:buChar char="v"/>
            </a:pPr>
            <a:r>
              <a:rPr lang="de-DE" sz="2400" b="1" i="1" dirty="0">
                <a:solidFill>
                  <a:srgbClr val="FF0000"/>
                </a:solidFill>
                <a:effectLst>
                  <a:outerShdw blurRad="38100" dist="38100" dir="2700000" algn="tl">
                    <a:srgbClr val="000000">
                      <a:alpha val="43137"/>
                    </a:srgbClr>
                  </a:outerShdw>
                </a:effectLst>
              </a:rPr>
              <a:t>From E6 to E3 transitions; </a:t>
            </a:r>
            <a:r>
              <a:rPr lang="en-US" sz="2400" b="1" i="1" dirty="0">
                <a:solidFill>
                  <a:srgbClr val="FF0000"/>
                </a:solidFill>
                <a:effectLst>
                  <a:outerShdw blurRad="38100" dist="38100" dir="2700000" algn="tl">
                    <a:srgbClr val="000000">
                      <a:alpha val="43137"/>
                    </a:srgbClr>
                  </a:outerShdw>
                </a:effectLst>
              </a:rPr>
              <a:t>laser beam of red color at 632.8 nm</a:t>
            </a:r>
            <a:endParaRPr lang="en-US" sz="2400" b="1" i="1" dirty="0">
              <a:effectLst>
                <a:outerShdw blurRad="38100" dist="38100" dir="2700000" algn="tl">
                  <a:srgbClr val="000000">
                    <a:alpha val="43137"/>
                  </a:srgbClr>
                </a:outerShdw>
              </a:effectLst>
            </a:endParaRPr>
          </a:p>
          <a:p>
            <a:pPr marL="342900" indent="-342900">
              <a:lnSpc>
                <a:spcPct val="150000"/>
              </a:lnSpc>
              <a:buFont typeface="Wingdings" pitchFamily="2" charset="2"/>
              <a:buChar char="v"/>
            </a:pPr>
            <a:r>
              <a:rPr lang="en-US" sz="2400" dirty="0"/>
              <a:t>In reality, several laser transitions, however, only three are dominant transitions.</a:t>
            </a: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13</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910672" y="646315"/>
            <a:ext cx="6800886" cy="769441"/>
          </a:xfrm>
          <a:prstGeom prst="rect">
            <a:avLst/>
          </a:prstGeom>
        </p:spPr>
        <p:txBody>
          <a:bodyPr wrap="square">
            <a:spAutoFit/>
          </a:bodyPr>
          <a:lstStyle/>
          <a:p>
            <a:r>
              <a:rPr lang="en-US" sz="4400" b="1" dirty="0">
                <a:latin typeface="Casper Bold"/>
              </a:rPr>
              <a:t>He-Ne LASER OUTPUT</a:t>
            </a:r>
          </a:p>
        </p:txBody>
      </p:sp>
    </p:spTree>
    <p:extLst>
      <p:ext uri="{BB962C8B-B14F-4D97-AF65-F5344CB8AC3E}">
        <p14:creationId xmlns:p14="http://schemas.microsoft.com/office/powerpoint/2010/main" val="36330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14</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65835" y="607465"/>
            <a:ext cx="6681637" cy="769441"/>
          </a:xfrm>
          <a:prstGeom prst="rect">
            <a:avLst/>
          </a:prstGeom>
        </p:spPr>
        <p:txBody>
          <a:bodyPr wrap="none">
            <a:spAutoFit/>
          </a:bodyPr>
          <a:lstStyle/>
          <a:p>
            <a:pPr algn="ctr"/>
            <a:r>
              <a:rPr lang="en-US" sz="4400" b="1" dirty="0">
                <a:latin typeface="Casper Bold"/>
              </a:rPr>
              <a:t>            He-Ne LASER APPLICATIONS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23727" y="1962962"/>
            <a:ext cx="10530073" cy="4524315"/>
          </a:xfrm>
          <a:prstGeom prst="rect">
            <a:avLst/>
          </a:prstGeom>
        </p:spPr>
        <p:txBody>
          <a:bodyPr wrap="square">
            <a:spAutoFit/>
          </a:bodyPr>
          <a:lstStyle/>
          <a:p>
            <a:pPr marL="342900" indent="-342900">
              <a:lnSpc>
                <a:spcPct val="150000"/>
              </a:lnSpc>
              <a:buFont typeface="Wingdings" pitchFamily="2" charset="2"/>
              <a:buChar char="v"/>
            </a:pPr>
            <a:r>
              <a:rPr lang="en-US" sz="2400" b="1" dirty="0"/>
              <a:t>Major applications as </a:t>
            </a:r>
            <a:r>
              <a:rPr lang="en-US" sz="2400" b="1" dirty="0">
                <a:solidFill>
                  <a:srgbClr val="FF0000"/>
                </a:solidFill>
              </a:rPr>
              <a:t>Red light at 632.8 nm</a:t>
            </a:r>
            <a:endParaRPr lang="en-US" sz="2400" dirty="0"/>
          </a:p>
          <a:p>
            <a:pPr marL="342900" indent="-342900">
              <a:lnSpc>
                <a:spcPct val="150000"/>
              </a:lnSpc>
              <a:buFont typeface="Wingdings" pitchFamily="2" charset="2"/>
              <a:buChar char="v"/>
            </a:pPr>
            <a:r>
              <a:rPr lang="en-US" sz="2400" b="1" dirty="0">
                <a:solidFill>
                  <a:srgbClr val="0070C0"/>
                </a:solidFill>
              </a:rPr>
              <a:t>Applications</a:t>
            </a:r>
            <a:r>
              <a:rPr lang="en-US" sz="2400" dirty="0">
                <a:solidFill>
                  <a:srgbClr val="0070C0"/>
                </a:solidFill>
              </a:rPr>
              <a:t>: </a:t>
            </a:r>
          </a:p>
          <a:p>
            <a:pPr marL="342900" indent="-342900">
              <a:lnSpc>
                <a:spcPct val="150000"/>
              </a:lnSpc>
              <a:buFont typeface="Wingdings" pitchFamily="2" charset="2"/>
              <a:buChar char="v"/>
            </a:pPr>
            <a:r>
              <a:rPr lang="en-US" sz="2400" dirty="0"/>
              <a:t>Laboratories,</a:t>
            </a:r>
          </a:p>
          <a:p>
            <a:pPr marL="342900" indent="-342900">
              <a:lnSpc>
                <a:spcPct val="150000"/>
              </a:lnSpc>
              <a:buFont typeface="Wingdings" pitchFamily="2" charset="2"/>
              <a:buChar char="v"/>
            </a:pPr>
            <a:r>
              <a:rPr lang="en-US" sz="2400" dirty="0"/>
              <a:t>Interferometry</a:t>
            </a:r>
          </a:p>
          <a:p>
            <a:pPr marL="342900" indent="-342900">
              <a:lnSpc>
                <a:spcPct val="150000"/>
              </a:lnSpc>
              <a:buFont typeface="Wingdings" pitchFamily="2" charset="2"/>
              <a:buChar char="v"/>
            </a:pPr>
            <a:r>
              <a:rPr lang="en-US" sz="2400" dirty="0"/>
              <a:t>Laser Printing </a:t>
            </a:r>
          </a:p>
          <a:p>
            <a:pPr marL="342900" indent="-342900">
              <a:lnSpc>
                <a:spcPct val="150000"/>
              </a:lnSpc>
              <a:buFont typeface="Wingdings" pitchFamily="2" charset="2"/>
              <a:buChar char="v"/>
            </a:pPr>
            <a:r>
              <a:rPr lang="en-US" sz="2400" dirty="0"/>
              <a:t>Bar Code Reader Scanners</a:t>
            </a:r>
          </a:p>
          <a:p>
            <a:pPr marL="342900" indent="-342900">
              <a:lnSpc>
                <a:spcPct val="150000"/>
              </a:lnSpc>
              <a:buFont typeface="Wingdings" pitchFamily="2" charset="2"/>
              <a:buChar char="v"/>
            </a:pPr>
            <a:r>
              <a:rPr lang="en-US" sz="2400" dirty="0"/>
              <a:t>Surveying </a:t>
            </a:r>
          </a:p>
          <a:p>
            <a:pPr marL="342900" indent="-342900">
              <a:lnSpc>
                <a:spcPct val="150000"/>
              </a:lnSpc>
              <a:buFont typeface="Wingdings" pitchFamily="2" charset="2"/>
              <a:buChar char="v"/>
            </a:pPr>
            <a:r>
              <a:rPr lang="en-US" sz="2400" dirty="0"/>
              <a:t>Alignment </a:t>
            </a:r>
          </a:p>
        </p:txBody>
      </p:sp>
    </p:spTree>
    <p:extLst>
      <p:ext uri="{BB962C8B-B14F-4D97-AF65-F5344CB8AC3E}">
        <p14:creationId xmlns:p14="http://schemas.microsoft.com/office/powerpoint/2010/main" val="271840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15</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2308324"/>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00B0F0"/>
                </a:solidFill>
              </a:rPr>
              <a:t>He-Ne Laser</a:t>
            </a:r>
          </a:p>
          <a:p>
            <a:pPr marL="342900" indent="-342900" algn="just">
              <a:lnSpc>
                <a:spcPct val="150000"/>
              </a:lnSpc>
              <a:buFont typeface="Wingdings" pitchFamily="2" charset="2"/>
              <a:buChar char="v"/>
            </a:pPr>
            <a:r>
              <a:rPr lang="en-US" sz="2400" dirty="0">
                <a:solidFill>
                  <a:srgbClr val="00B0F0"/>
                </a:solidFill>
              </a:rPr>
              <a:t> </a:t>
            </a:r>
            <a:r>
              <a:rPr lang="en-US" sz="2400" dirty="0">
                <a:solidFill>
                  <a:srgbClr val="FF0000"/>
                </a:solidFill>
              </a:rPr>
              <a:t>Construction</a:t>
            </a:r>
          </a:p>
          <a:p>
            <a:pPr marL="342900" indent="-342900" algn="just">
              <a:lnSpc>
                <a:spcPct val="150000"/>
              </a:lnSpc>
              <a:buFont typeface="Wingdings" pitchFamily="2" charset="2"/>
              <a:buChar char="v"/>
            </a:pPr>
            <a:r>
              <a:rPr lang="en-US" sz="2400" dirty="0">
                <a:solidFill>
                  <a:srgbClr val="00B0F0"/>
                </a:solidFill>
              </a:rPr>
              <a:t> working</a:t>
            </a:r>
          </a:p>
          <a:p>
            <a:pPr marL="342900" indent="-342900" algn="just">
              <a:lnSpc>
                <a:spcPct val="150000"/>
              </a:lnSpc>
              <a:buFont typeface="Wingdings" pitchFamily="2" charset="2"/>
              <a:buChar char="v"/>
            </a:pPr>
            <a:r>
              <a:rPr lang="en-US" sz="2400" dirty="0">
                <a:solidFill>
                  <a:srgbClr val="00B0F0"/>
                </a:solidFill>
              </a:rPr>
              <a:t> </a:t>
            </a:r>
            <a:r>
              <a:rPr lang="en-US" sz="2400" dirty="0">
                <a:solidFill>
                  <a:srgbClr val="FF0000"/>
                </a:solidFill>
              </a:rPr>
              <a:t>Applications</a:t>
            </a:r>
          </a:p>
        </p:txBody>
      </p:sp>
    </p:spTree>
    <p:extLst>
      <p:ext uri="{BB962C8B-B14F-4D97-AF65-F5344CB8AC3E}">
        <p14:creationId xmlns:p14="http://schemas.microsoft.com/office/powerpoint/2010/main" val="2081838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16</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29707" y="607465"/>
            <a:ext cx="3203858" cy="769441"/>
          </a:xfrm>
          <a:prstGeom prst="rect">
            <a:avLst/>
          </a:prstGeom>
        </p:spPr>
        <p:txBody>
          <a:bodyPr wrap="square">
            <a:spAutoFit/>
          </a:bodyPr>
          <a:lstStyle/>
          <a:p>
            <a:r>
              <a:rPr lang="en-US" sz="4400" b="1" dirty="0">
                <a:latin typeface="Casper Bold"/>
                <a:cs typeface="Times New Roman" pitchFamily="18" charset="0"/>
              </a:rPr>
              <a:t>FAQS</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2041309"/>
            <a:ext cx="10515600" cy="2585323"/>
          </a:xfrm>
          <a:prstGeom prst="rect">
            <a:avLst/>
          </a:prstGeom>
        </p:spPr>
        <p:txBody>
          <a:bodyPr wrap="square">
            <a:spAutoFit/>
          </a:bodyPr>
          <a:lstStyle/>
          <a:p>
            <a:pPr marL="342900" indent="-342900">
              <a:lnSpc>
                <a:spcPct val="150000"/>
              </a:lnSpc>
              <a:buFont typeface="Wingdings" pitchFamily="2" charset="2"/>
              <a:buChar char="v"/>
            </a:pPr>
            <a:r>
              <a:rPr lang="en-US" sz="2400" b="1" dirty="0"/>
              <a:t>Why the ratio of He is more than that of Ne?</a:t>
            </a:r>
          </a:p>
          <a:p>
            <a:pPr marL="457200" indent="-457200">
              <a:lnSpc>
                <a:spcPct val="150000"/>
              </a:lnSpc>
              <a:buFont typeface="Wingdings" pitchFamily="2" charset="2"/>
              <a:buChar char="v"/>
            </a:pPr>
            <a:r>
              <a:rPr lang="en-US" sz="2400" b="1" dirty="0"/>
              <a:t>Why is discharge tube taken to be narrow?</a:t>
            </a:r>
          </a:p>
          <a:p>
            <a:pPr marL="457200" indent="-457200">
              <a:lnSpc>
                <a:spcPct val="150000"/>
              </a:lnSpc>
              <a:buFont typeface="Wingdings" pitchFamily="2" charset="2"/>
              <a:buChar char="v"/>
            </a:pPr>
            <a:r>
              <a:rPr lang="en-US" sz="2400" b="1" dirty="0"/>
              <a:t>Why reverse transfer of energy from Ne to He is not possible?</a:t>
            </a:r>
          </a:p>
          <a:p>
            <a:pPr marL="457200" indent="-457200">
              <a:lnSpc>
                <a:spcPct val="150000"/>
              </a:lnSpc>
              <a:buFont typeface="Wingdings" pitchFamily="2" charset="2"/>
              <a:buChar char="v"/>
            </a:pPr>
            <a:r>
              <a:rPr lang="en-US" sz="2400" b="1" dirty="0"/>
              <a:t>List advantages and disadvantages of Laser.</a:t>
            </a:r>
          </a:p>
          <a:p>
            <a:pPr>
              <a:buFont typeface="Wingdings" pitchFamily="2" charset="2"/>
              <a:buChar char="Ø"/>
            </a:pPr>
            <a:endParaRPr lang="en-US" b="1" dirty="0"/>
          </a:p>
        </p:txBody>
      </p:sp>
    </p:spTree>
    <p:extLst>
      <p:ext uri="{BB962C8B-B14F-4D97-AF65-F5344CB8AC3E}">
        <p14:creationId xmlns:p14="http://schemas.microsoft.com/office/powerpoint/2010/main" val="271840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 http://news.mit.edu/2018/laser-attract-alien-astronomers-study-1105</a:t>
            </a:r>
          </a:p>
          <a:p>
            <a:pPr marL="0" indent="0">
              <a:buNone/>
            </a:pPr>
            <a:r>
              <a:rPr lang="en-US" sz="1800" dirty="0"/>
              <a:t>[2] https://www.gutenberg.org/files/36/36-h/36-h.htm</a:t>
            </a:r>
          </a:p>
          <a:p>
            <a:pPr marL="0" indent="0">
              <a:buNone/>
            </a:pPr>
            <a:r>
              <a:rPr lang="en-US" sz="1800" dirty="0"/>
              <a:t>[3] https://www.youtube.com/watch?v=_yLfLDHBUak</a:t>
            </a:r>
          </a:p>
          <a:p>
            <a:pPr marL="0" indent="0">
              <a:buNone/>
            </a:pPr>
            <a:r>
              <a:rPr lang="en-US" sz="1800" dirty="0"/>
              <a:t>[4] stockphoto.com/in/vector/abstract-red-laser-beam-transparent-isolated-on-black-background-vector-illustration-gm1048453908-280444377</a:t>
            </a:r>
          </a:p>
          <a:p>
            <a:pPr marL="0" indent="0">
              <a:buNone/>
            </a:pPr>
            <a:r>
              <a:rPr lang="en-US" sz="1800" dirty="0"/>
              <a:t>[5] https://www.physics-and-radio-electronics.com/blog/absorption-of-radiation-spontaneous-emission-and-stimulated-emission/</a:t>
            </a:r>
          </a:p>
          <a:p>
            <a:pPr marL="0" indent="0">
              <a:buNone/>
            </a:pPr>
            <a:r>
              <a:rPr lang="en-US" sz="1800" dirty="0"/>
              <a:t>[6] https://users.aber.ac.uk/ruw/teach/327/spec.php</a:t>
            </a:r>
          </a:p>
          <a:p>
            <a:pPr marL="0" indent="0">
              <a:buNone/>
            </a:pPr>
            <a:r>
              <a:rPr lang="en-US" sz="1800" dirty="0"/>
              <a:t>[7] https://www.physics-and-radio-electronics.com/physics/laser/heliumneonlaser.html</a:t>
            </a:r>
          </a:p>
          <a:p>
            <a:pPr marL="0" indent="0">
              <a:buNone/>
            </a:pPr>
            <a:r>
              <a:rPr lang="en-US" sz="1800" dirty="0"/>
              <a:t>[8] https://en.wikipedia.org/wiki/Helium%E2%80%93neon_laser</a:t>
            </a:r>
          </a:p>
          <a:p>
            <a:pPr marL="0" indent="0">
              <a:buNone/>
            </a:pPr>
            <a:r>
              <a:rPr lang="en-IN" sz="1800" dirty="0"/>
              <a:t>[9]  Laud B.B., Laser and Non -Linear Optics, Edition 1</a:t>
            </a:r>
            <a:r>
              <a:rPr lang="en-IN" sz="1800" baseline="30000" dirty="0"/>
              <a:t>st</a:t>
            </a:r>
            <a:r>
              <a:rPr lang="en-IN" sz="1800" dirty="0"/>
              <a:t>,  (1991), Wiley Eastern Ltd.</a:t>
            </a:r>
            <a:endParaRPr lang="en-US" sz="1800" dirty="0"/>
          </a:p>
          <a:p>
            <a:pPr marL="0" indent="0">
              <a:buNone/>
            </a:pPr>
            <a:r>
              <a:rPr lang="en-IN" sz="1800" dirty="0"/>
              <a:t>[10] </a:t>
            </a:r>
            <a:r>
              <a:rPr lang="en-IN" sz="1800" dirty="0" err="1"/>
              <a:t>Beiser</a:t>
            </a:r>
            <a:r>
              <a:rPr lang="en-IN" sz="1800" dirty="0"/>
              <a:t> A, Concepts of Modern </a:t>
            </a:r>
            <a:r>
              <a:rPr lang="en-IN" sz="1800" dirty="0" err="1"/>
              <a:t>Physics,Edition</a:t>
            </a:r>
            <a:r>
              <a:rPr lang="en-IN" sz="1800" dirty="0"/>
              <a:t> 6</a:t>
            </a:r>
            <a:r>
              <a:rPr lang="en-IN" sz="1800" baseline="30000" dirty="0"/>
              <a:t>th</a:t>
            </a:r>
            <a:r>
              <a:rPr lang="en-IN" sz="1800" dirty="0"/>
              <a:t>, (2003),Tata </a:t>
            </a:r>
            <a:r>
              <a:rPr lang="en-IN" sz="1800" dirty="0" err="1"/>
              <a:t>Mcgraw</a:t>
            </a:r>
            <a:r>
              <a:rPr lang="en-IN" sz="1800" dirty="0"/>
              <a:t> Hill, Noida.</a:t>
            </a:r>
            <a:endParaRPr lang="en-US" sz="1800" dirty="0"/>
          </a:p>
          <a:p>
            <a:pPr marL="0" indent="0">
              <a:buNone/>
            </a:pPr>
            <a:r>
              <a:rPr lang="en-IN" sz="1800" dirty="0"/>
              <a:t>[11] Bhattacharya D. K., </a:t>
            </a:r>
            <a:r>
              <a:rPr lang="en-IN" sz="1800" dirty="0" err="1"/>
              <a:t>Tandon</a:t>
            </a:r>
            <a:r>
              <a:rPr lang="en-IN" sz="1800" dirty="0"/>
              <a:t> </a:t>
            </a:r>
            <a:r>
              <a:rPr lang="en-IN" sz="1800" dirty="0" err="1"/>
              <a:t>Poonam</a:t>
            </a:r>
            <a:r>
              <a:rPr lang="en-IN" sz="1800" dirty="0"/>
              <a:t>, Engineering </a:t>
            </a:r>
            <a:r>
              <a:rPr lang="en-IN" sz="1800" dirty="0" err="1"/>
              <a:t>Physics.,Edition</a:t>
            </a:r>
            <a:r>
              <a:rPr lang="en-IN" sz="1800" dirty="0"/>
              <a:t> 1</a:t>
            </a:r>
            <a:r>
              <a:rPr lang="en-IN" sz="1800" baseline="30000" dirty="0"/>
              <a:t>st </a:t>
            </a:r>
            <a:r>
              <a:rPr lang="en-IN" sz="1800" dirty="0"/>
              <a:t>, (2015), Oxford.      </a:t>
            </a:r>
          </a:p>
          <a:p>
            <a:pPr marL="0" indent="0">
              <a:buNone/>
            </a:pPr>
            <a:r>
              <a:rPr lang="en-IN" sz="1800" dirty="0"/>
              <a:t>[12] </a:t>
            </a:r>
            <a:r>
              <a:rPr lang="en-IN" sz="1800" dirty="0" err="1"/>
              <a:t>Ghatak</a:t>
            </a:r>
            <a:r>
              <a:rPr lang="en-IN" sz="1800" dirty="0"/>
              <a:t> A. (2012) Optics, McGraw Hill Education. ISBN: 978-1259004346</a:t>
            </a:r>
            <a:endParaRPr lang="en-US" sz="18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01256"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3392134586"/>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13" name="Rectangle 12"/>
          <p:cNvSpPr/>
          <p:nvPr/>
        </p:nvSpPr>
        <p:spPr>
          <a:xfrm>
            <a:off x="6685829" y="6008211"/>
            <a:ext cx="5229765" cy="369332"/>
          </a:xfrm>
          <a:prstGeom prst="rect">
            <a:avLst/>
          </a:prstGeom>
        </p:spPr>
        <p:txBody>
          <a:bodyPr wrap="none">
            <a:spAutoFit/>
          </a:bodyPr>
          <a:lstStyle/>
          <a:p>
            <a:r>
              <a:rPr lang="en-US" dirty="0"/>
              <a:t>https://www.youtube.com/watch?v=_yLfLDHBUak [3]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1514901"/>
            <a:ext cx="4496487" cy="4948961"/>
          </a:xfrm>
        </p:spPr>
        <p:txBody>
          <a:bodyPr>
            <a:normAutofit/>
          </a:bodyPr>
          <a:lstStyle/>
          <a:p>
            <a:pPr algn="just">
              <a:lnSpc>
                <a:spcPct val="150000"/>
              </a:lnSpc>
            </a:pPr>
            <a:endParaRPr lang="en-US" sz="2400" dirty="0"/>
          </a:p>
          <a:p>
            <a:pPr marL="342900" indent="-342900" algn="just">
              <a:lnSpc>
                <a:spcPct val="150000"/>
              </a:lnSpc>
              <a:buFont typeface="Wingdings" pitchFamily="2" charset="2"/>
              <a:buChar char="v"/>
            </a:pPr>
            <a:r>
              <a:rPr lang="en-US" sz="2400" dirty="0"/>
              <a:t> He-Ne Laser</a:t>
            </a:r>
          </a:p>
          <a:p>
            <a:pPr marL="342900" indent="-342900" algn="just">
              <a:lnSpc>
                <a:spcPct val="150000"/>
              </a:lnSpc>
              <a:buFont typeface="Wingdings" pitchFamily="2" charset="2"/>
              <a:buChar char="v"/>
            </a:pPr>
            <a:r>
              <a:rPr lang="en-US" sz="2400" dirty="0"/>
              <a:t>Construction</a:t>
            </a:r>
          </a:p>
          <a:p>
            <a:pPr marL="342900" indent="-342900" algn="just">
              <a:lnSpc>
                <a:spcPct val="150000"/>
              </a:lnSpc>
              <a:buFont typeface="Wingdings" pitchFamily="2" charset="2"/>
              <a:buChar char="v"/>
            </a:pPr>
            <a:r>
              <a:rPr lang="en-US" sz="2400" dirty="0"/>
              <a:t>Working</a:t>
            </a:r>
          </a:p>
          <a:p>
            <a:pPr marL="342900" indent="-342900" algn="just">
              <a:lnSpc>
                <a:spcPct val="150000"/>
              </a:lnSpc>
              <a:buFont typeface="Wingdings" pitchFamily="2" charset="2"/>
              <a:buChar char="v"/>
            </a:pPr>
            <a:r>
              <a:rPr lang="en-US" sz="2400" dirty="0"/>
              <a:t>Applications</a:t>
            </a:r>
          </a:p>
          <a:p>
            <a:pPr algn="just">
              <a:lnSpc>
                <a:spcPct val="150000"/>
              </a:lnSpc>
            </a:pP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50876" y="1742459"/>
            <a:ext cx="9894627" cy="4582141"/>
          </a:xfrm>
        </p:spPr>
        <p:txBody>
          <a:bodyPr>
            <a:normAutofit/>
          </a:bodyPr>
          <a:lstStyle/>
          <a:p>
            <a:endParaRPr lang="en-US" sz="2400" b="1" dirty="0">
              <a:solidFill>
                <a:srgbClr val="FF0000"/>
              </a:solidFill>
              <a:latin typeface="Casper"/>
            </a:endParaRPr>
          </a:p>
          <a:p>
            <a:r>
              <a:rPr lang="en-US" sz="2400" b="1" dirty="0">
                <a:solidFill>
                  <a:srgbClr val="FF0000"/>
                </a:solidFill>
              </a:rPr>
              <a:t>First gas laser developed by Ali </a:t>
            </a:r>
            <a:r>
              <a:rPr lang="en-US" sz="2400" b="1" dirty="0" err="1">
                <a:solidFill>
                  <a:srgbClr val="FF0000"/>
                </a:solidFill>
              </a:rPr>
              <a:t>Javan</a:t>
            </a:r>
            <a:r>
              <a:rPr lang="en-US" sz="2400" b="1" dirty="0">
                <a:solidFill>
                  <a:srgbClr val="FF0000"/>
                </a:solidFill>
              </a:rPr>
              <a:t> and his coworkers in 1961.</a:t>
            </a:r>
          </a:p>
          <a:p>
            <a:endParaRPr lang="en-US" sz="2400" dirty="0">
              <a:solidFill>
                <a:schemeClr val="accent2"/>
              </a:solidFill>
            </a:endParaRPr>
          </a:p>
          <a:p>
            <a:r>
              <a:rPr lang="en-US" sz="2400" i="1" dirty="0">
                <a:solidFill>
                  <a:srgbClr val="FF0000"/>
                </a:solidFill>
              </a:rPr>
              <a:t>Principle Features:</a:t>
            </a:r>
          </a:p>
          <a:p>
            <a:pPr marL="342900" indent="-342900">
              <a:buFont typeface="Wingdings" pitchFamily="2" charset="2"/>
              <a:buChar char="v"/>
            </a:pPr>
            <a:r>
              <a:rPr lang="en-US" sz="2400" dirty="0"/>
              <a:t>It is a </a:t>
            </a:r>
            <a:r>
              <a:rPr lang="en-US" sz="2400" b="1" i="1" dirty="0">
                <a:solidFill>
                  <a:srgbClr val="FF0000"/>
                </a:solidFill>
              </a:rPr>
              <a:t>gas</a:t>
            </a:r>
            <a:r>
              <a:rPr lang="en-US" sz="2400" dirty="0"/>
              <a:t> laser</a:t>
            </a:r>
          </a:p>
          <a:p>
            <a:pPr marL="342900" indent="-342900">
              <a:buFont typeface="Wingdings" pitchFamily="2" charset="2"/>
              <a:buChar char="v"/>
            </a:pPr>
            <a:r>
              <a:rPr lang="en-US" sz="2400" dirty="0"/>
              <a:t>It uses </a:t>
            </a:r>
            <a:r>
              <a:rPr lang="en-US" sz="2400" b="1" i="1" dirty="0">
                <a:solidFill>
                  <a:srgbClr val="FF0000"/>
                </a:solidFill>
              </a:rPr>
              <a:t>four level</a:t>
            </a:r>
            <a:r>
              <a:rPr lang="en-US" sz="2400" dirty="0"/>
              <a:t> pumping scheme</a:t>
            </a:r>
          </a:p>
          <a:p>
            <a:pPr marL="342900" indent="-342900">
              <a:buFont typeface="Wingdings" pitchFamily="2" charset="2"/>
              <a:buChar char="v"/>
            </a:pPr>
            <a:r>
              <a:rPr lang="en-US" sz="2400" dirty="0"/>
              <a:t>It uses </a:t>
            </a:r>
            <a:r>
              <a:rPr lang="en-US" sz="2400" b="1" i="1" dirty="0">
                <a:solidFill>
                  <a:srgbClr val="FF0000"/>
                </a:solidFill>
              </a:rPr>
              <a:t>electric discharge </a:t>
            </a:r>
            <a:r>
              <a:rPr lang="en-US" sz="2400" dirty="0"/>
              <a:t>pumping technique </a:t>
            </a:r>
          </a:p>
          <a:p>
            <a:pPr marL="342900" indent="-342900">
              <a:buFont typeface="Wingdings" pitchFamily="2" charset="2"/>
              <a:buChar char="v"/>
            </a:pPr>
            <a:r>
              <a:rPr lang="en-US" sz="2400" dirty="0"/>
              <a:t>Output wavelength </a:t>
            </a:r>
            <a:r>
              <a:rPr lang="en-US" sz="2400" b="1" i="1" dirty="0">
                <a:solidFill>
                  <a:srgbClr val="FF0000"/>
                </a:solidFill>
              </a:rPr>
              <a:t>632.8 nm</a:t>
            </a:r>
          </a:p>
          <a:p>
            <a:pPr marL="342900" indent="-342900">
              <a:buFont typeface="Wingdings" pitchFamily="2" charset="2"/>
              <a:buChar char="v"/>
            </a:pPr>
            <a:r>
              <a:rPr lang="en-US" sz="2400" b="1" i="1" dirty="0">
                <a:solidFill>
                  <a:srgbClr val="FF0000"/>
                </a:solidFill>
              </a:rPr>
              <a:t>Continuous</a:t>
            </a:r>
            <a:r>
              <a:rPr lang="en-US" sz="2400" dirty="0"/>
              <a:t> wave laser</a:t>
            </a: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7</a:t>
            </a:fld>
            <a:endParaRPr lang="en-US" dirty="0"/>
          </a:p>
        </p:txBody>
      </p:sp>
      <p:sp>
        <p:nvSpPr>
          <p:cNvPr id="8" name="Title 7"/>
          <p:cNvSpPr txBox="1">
            <a:spLocks noGrp="1" noChangeArrowheads="1"/>
          </p:cNvSpPr>
          <p:nvPr>
            <p:ph type="title"/>
          </p:nvPr>
        </p:nvSpPr>
        <p:spPr bwMode="auto">
          <a:xfrm>
            <a:off x="2372363" y="456622"/>
            <a:ext cx="707951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He-Ne LASER</a:t>
            </a: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9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12775" y="1624012"/>
            <a:ext cx="4300419" cy="5104334"/>
          </a:xfrm>
        </p:spPr>
        <p:txBody>
          <a:bodyPr>
            <a:normAutofit lnSpcReduction="10000"/>
          </a:bodyPr>
          <a:lstStyle/>
          <a:p>
            <a:pPr algn="just">
              <a:lnSpc>
                <a:spcPct val="150000"/>
              </a:lnSpc>
            </a:pPr>
            <a:r>
              <a:rPr lang="en-US" sz="2400" b="1" dirty="0">
                <a:solidFill>
                  <a:srgbClr val="FF0000"/>
                </a:solidFill>
              </a:rPr>
              <a:t>He-Ne Laser</a:t>
            </a:r>
            <a:r>
              <a:rPr lang="en-US" sz="2400" dirty="0"/>
              <a:t>: An atomic laser consisting of </a:t>
            </a:r>
          </a:p>
          <a:p>
            <a:pPr marL="342900" indent="-342900" algn="just">
              <a:lnSpc>
                <a:spcPct val="150000"/>
              </a:lnSpc>
              <a:buFont typeface="Wingdings" pitchFamily="2" charset="2"/>
              <a:buChar char="v"/>
            </a:pPr>
            <a:r>
              <a:rPr lang="en-US" sz="2400" dirty="0"/>
              <a:t>Active Medium; a mixture of 10 parts of He to 1 parts of Ne where </a:t>
            </a:r>
            <a:r>
              <a:rPr lang="en-US" sz="2400" b="1" i="1" dirty="0">
                <a:solidFill>
                  <a:srgbClr val="FF0000"/>
                </a:solidFill>
              </a:rPr>
              <a:t>Ne-atoms are  active centers</a:t>
            </a:r>
            <a:r>
              <a:rPr lang="en-US" sz="2400" i="1" dirty="0"/>
              <a:t> </a:t>
            </a:r>
            <a:r>
              <a:rPr lang="en-US" sz="2400" dirty="0"/>
              <a:t>have energy levels suitable for laser transitions</a:t>
            </a:r>
          </a:p>
          <a:p>
            <a:pPr marL="342900" indent="-342900" algn="just">
              <a:lnSpc>
                <a:spcPct val="150000"/>
              </a:lnSpc>
              <a:buFont typeface="Wingdings" pitchFamily="2" charset="2"/>
              <a:buChar char="v"/>
            </a:pPr>
            <a:r>
              <a:rPr lang="en-US" sz="2400" b="1" i="1" dirty="0">
                <a:solidFill>
                  <a:srgbClr val="FF0000"/>
                </a:solidFill>
              </a:rPr>
              <a:t>He-atoms help efficient excitation </a:t>
            </a:r>
            <a:r>
              <a:rPr lang="en-US" sz="2400" dirty="0"/>
              <a:t>of Ne-atoms</a:t>
            </a:r>
          </a:p>
        </p:txBody>
      </p:sp>
      <p:sp>
        <p:nvSpPr>
          <p:cNvPr id="5" name="Slide Number Placeholder 4"/>
          <p:cNvSpPr>
            <a:spLocks noGrp="1"/>
          </p:cNvSpPr>
          <p:nvPr>
            <p:ph type="sldNum" sz="quarter" idx="12"/>
          </p:nvPr>
        </p:nvSpPr>
        <p:spPr/>
        <p:txBody>
          <a:bodyPr/>
          <a:lstStyle/>
          <a:p>
            <a:fld id="{BDCDBBEF-AA6C-4BA6-85B2-A17D7F280E38}" type="slidenum">
              <a:rPr lang="en-US" smtClean="0"/>
              <a:t>8</a:t>
            </a:fld>
            <a:endParaRPr lang="en-US"/>
          </a:p>
        </p:txBody>
      </p:sp>
      <p:sp>
        <p:nvSpPr>
          <p:cNvPr id="6" name="AutoShape 2" descr="Helium Neon laser - Construction and Work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elium Neon laser - Construction and Work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85378" y="573485"/>
            <a:ext cx="3406702" cy="769441"/>
          </a:xfrm>
          <a:prstGeom prst="rect">
            <a:avLst/>
          </a:prstGeom>
        </p:spPr>
        <p:txBody>
          <a:bodyPr wrap="none">
            <a:spAutoFit/>
          </a:bodyPr>
          <a:lstStyle/>
          <a:p>
            <a:r>
              <a:rPr lang="en-US" sz="4400" b="1" dirty="0">
                <a:latin typeface="Casper Bold"/>
              </a:rPr>
              <a:t>CONSTRUCTION</a:t>
            </a:r>
          </a:p>
        </p:txBody>
      </p:sp>
      <p:pic>
        <p:nvPicPr>
          <p:cNvPr id="15366" name="Picture 6" descr="Helium Neon laser - Construction and 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194" y="1801504"/>
            <a:ext cx="6837528" cy="45037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21445" y="6255548"/>
            <a:ext cx="2494786" cy="369332"/>
          </a:xfrm>
          <a:prstGeom prst="rect">
            <a:avLst/>
          </a:prstGeom>
        </p:spPr>
        <p:txBody>
          <a:bodyPr wrap="none">
            <a:spAutoFit/>
          </a:bodyPr>
          <a:lstStyle/>
          <a:p>
            <a:r>
              <a:rPr lang="en-US" dirty="0"/>
              <a:t>Figure  4 He-Ne Laser [7]</a:t>
            </a:r>
          </a:p>
        </p:txBody>
      </p:sp>
    </p:spTree>
    <p:extLst>
      <p:ext uri="{BB962C8B-B14F-4D97-AF65-F5344CB8AC3E}">
        <p14:creationId xmlns:p14="http://schemas.microsoft.com/office/powerpoint/2010/main" val="186849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9</a:t>
            </a:fld>
            <a:endParaRPr lang="en-US"/>
          </a:p>
        </p:txBody>
      </p:sp>
      <p:sp>
        <p:nvSpPr>
          <p:cNvPr id="3" name="Rectangle 2"/>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37819" y="607464"/>
            <a:ext cx="3406702" cy="769441"/>
          </a:xfrm>
          <a:prstGeom prst="rect">
            <a:avLst/>
          </a:prstGeom>
        </p:spPr>
        <p:txBody>
          <a:bodyPr wrap="none">
            <a:spAutoFit/>
          </a:bodyPr>
          <a:lstStyle/>
          <a:p>
            <a:r>
              <a:rPr lang="en-US" sz="4400" b="1" dirty="0">
                <a:latin typeface="Casper Bold"/>
              </a:rPr>
              <a:t>CONSTRUCTION</a:t>
            </a:r>
          </a:p>
        </p:txBody>
      </p:sp>
      <p:sp>
        <p:nvSpPr>
          <p:cNvPr id="7" name="Text Placeholder 3"/>
          <p:cNvSpPr txBox="1">
            <a:spLocks/>
          </p:cNvSpPr>
          <p:nvPr/>
        </p:nvSpPr>
        <p:spPr>
          <a:xfrm>
            <a:off x="612772" y="3408527"/>
            <a:ext cx="10741025" cy="35654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itchFamily="2" charset="2"/>
              <a:buChar char="v"/>
            </a:pPr>
            <a:r>
              <a:rPr lang="en-US" sz="2400" dirty="0"/>
              <a:t>Discharge tube of about 30cm long, 1.5 cm in diameter, filled with a mixture of </a:t>
            </a:r>
            <a:r>
              <a:rPr lang="en-US" sz="2400" b="1" i="1" dirty="0">
                <a:solidFill>
                  <a:srgbClr val="FF0000"/>
                </a:solidFill>
              </a:rPr>
              <a:t>He &amp; Ne gases in 10:1 ratio.</a:t>
            </a:r>
          </a:p>
          <a:p>
            <a:pPr algn="just">
              <a:lnSpc>
                <a:spcPct val="100000"/>
              </a:lnSpc>
              <a:buFont typeface="Wingdings" pitchFamily="2" charset="2"/>
              <a:buChar char="v"/>
            </a:pPr>
            <a:r>
              <a:rPr lang="en-US" sz="2400" dirty="0"/>
              <a:t>Electrodes connected to HV (10kV) to produce </a:t>
            </a:r>
            <a:r>
              <a:rPr lang="en-US" sz="2400" b="1" i="1" dirty="0">
                <a:solidFill>
                  <a:srgbClr val="FF0000"/>
                </a:solidFill>
              </a:rPr>
              <a:t>discharge</a:t>
            </a:r>
            <a:r>
              <a:rPr lang="en-US" sz="2400" dirty="0">
                <a:solidFill>
                  <a:srgbClr val="FF0000"/>
                </a:solidFill>
              </a:rPr>
              <a:t> </a:t>
            </a:r>
            <a:r>
              <a:rPr lang="en-US" sz="2400" dirty="0"/>
              <a:t>in gas.</a:t>
            </a:r>
          </a:p>
          <a:p>
            <a:pPr algn="just">
              <a:lnSpc>
                <a:spcPct val="100000"/>
              </a:lnSpc>
              <a:buFont typeface="Wingdings" pitchFamily="2" charset="2"/>
              <a:buChar char="v"/>
            </a:pPr>
            <a:r>
              <a:rPr lang="en-US" sz="2400" dirty="0"/>
              <a:t>Glass mirrors at the end of discharge tube acting as mirrors of </a:t>
            </a:r>
            <a:r>
              <a:rPr lang="en-US" sz="2400" b="1" i="1" dirty="0">
                <a:solidFill>
                  <a:srgbClr val="FF0000"/>
                </a:solidFill>
              </a:rPr>
              <a:t>optical cavity resonator</a:t>
            </a:r>
          </a:p>
          <a:p>
            <a:pPr algn="just">
              <a:lnSpc>
                <a:spcPct val="100000"/>
              </a:lnSpc>
              <a:buFont typeface="Wingdings" pitchFamily="2" charset="2"/>
              <a:buChar char="v"/>
            </a:pPr>
            <a:r>
              <a:rPr lang="en-US" sz="2400" dirty="0"/>
              <a:t>Glass windows at </a:t>
            </a:r>
            <a:r>
              <a:rPr lang="en-US" sz="2400" b="1" i="1" dirty="0">
                <a:solidFill>
                  <a:srgbClr val="FF0000"/>
                </a:solidFill>
              </a:rPr>
              <a:t>Brewster’s angle </a:t>
            </a:r>
            <a:r>
              <a:rPr lang="en-US" sz="2400" dirty="0"/>
              <a:t>to obtain polarized light</a:t>
            </a:r>
          </a:p>
          <a:p>
            <a:pPr algn="just">
              <a:lnSpc>
                <a:spcPct val="150000"/>
              </a:lnSpc>
              <a:buFont typeface="Wingdings" pitchFamily="2" charset="2"/>
              <a:buChar char="v"/>
            </a:pPr>
            <a:endParaRPr lang="en-US" sz="2400" dirty="0">
              <a:solidFill>
                <a:srgbClr val="0070C0"/>
              </a:solidFill>
            </a:endParaRPr>
          </a:p>
          <a:p>
            <a:pPr algn="just">
              <a:lnSpc>
                <a:spcPct val="150000"/>
              </a:lnSpc>
              <a:buFont typeface="Wingdings" pitchFamily="2" charset="2"/>
              <a:buChar char="v"/>
            </a:pPr>
            <a:endParaRPr lang="en-US" sz="2400" dirty="0">
              <a:solidFill>
                <a:srgbClr val="0070C0"/>
              </a:solidFill>
            </a:endParaRP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5" y="2031952"/>
            <a:ext cx="9335069"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37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3422</TotalTime>
  <Words>1267</Words>
  <Application>Microsoft Office PowerPoint</Application>
  <PresentationFormat>Widescreen</PresentationFormat>
  <Paragraphs>180</Paragraphs>
  <Slides>18</Slides>
  <Notes>0</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18</vt:i4>
      </vt:variant>
    </vt:vector>
  </HeadingPairs>
  <TitlesOfParts>
    <vt:vector size="31" baseType="lpstr">
      <vt:lpstr>Arial</vt:lpstr>
      <vt:lpstr>Arial Black</vt:lpstr>
      <vt:lpstr>Calibri</vt:lpstr>
      <vt:lpstr>Calibri Light</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He-Ne LASER </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234</cp:revision>
  <dcterms:created xsi:type="dcterms:W3CDTF">2019-01-09T10:33:58Z</dcterms:created>
  <dcterms:modified xsi:type="dcterms:W3CDTF">2023-06-14T08:04:45Z</dcterms:modified>
</cp:coreProperties>
</file>